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96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ono Medium" panose="020B0604020202020204" charset="0"/>
      <p:regular r:id="rId20"/>
    </p:embeddedFont>
    <p:embeddedFont>
      <p:font typeface="Segoe UI Variable Text" pitchFamily="2" charset="0"/>
      <p:regular r:id="rId21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84" autoAdjust="0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8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736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1215" y="731521"/>
            <a:ext cx="10411466" cy="3840480"/>
          </a:xfrm>
        </p:spPr>
        <p:txBody>
          <a:bodyPr anchor="b">
            <a:normAutofit/>
          </a:bodyPr>
          <a:lstStyle>
            <a:lvl1pPr algn="ctr">
              <a:defRPr sz="576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01215" y="4663440"/>
            <a:ext cx="10411466" cy="2286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52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5897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6" y="5679438"/>
            <a:ext cx="11887200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7553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6" y="6359524"/>
            <a:ext cx="11887200" cy="592454"/>
          </a:xfrm>
        </p:spPr>
        <p:txBody>
          <a:bodyPr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28689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749039"/>
          </a:xfrm>
        </p:spPr>
        <p:txBody>
          <a:bodyPr anchor="ctr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89075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009775" y="4023360"/>
            <a:ext cx="10607042" cy="4572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5167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3970297"/>
            <a:ext cx="11887200" cy="1762560"/>
          </a:xfrm>
        </p:spPr>
        <p:txBody>
          <a:bodyPr anchor="b">
            <a:normAutofit/>
          </a:bodyPr>
          <a:lstStyle>
            <a:lvl1pPr algn="l">
              <a:defRPr sz="384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2857"/>
            <a:ext cx="11887201" cy="103248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32928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3934" y="94418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2525374" y="329184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2"/>
            <a:ext cx="11155678" cy="3291839"/>
          </a:xfrm>
        </p:spPr>
        <p:txBody>
          <a:bodyPr anchor="ctr">
            <a:normAutofit/>
          </a:bodyPr>
          <a:lstStyle>
            <a:lvl1pPr algn="l">
              <a:defRPr sz="384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663440"/>
            <a:ext cx="11887200" cy="10668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8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730240"/>
            <a:ext cx="11887200" cy="121920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79553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5" y="731522"/>
            <a:ext cx="11887199" cy="329183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9694" y="4206240"/>
            <a:ext cx="11887200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3" y="5212080"/>
            <a:ext cx="11887200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447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81892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4278" y="731520"/>
            <a:ext cx="2652617" cy="62179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69694" y="731520"/>
            <a:ext cx="9052560" cy="621792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15684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986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2714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70870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0754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2991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6720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76051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3977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3029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374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216" y="3970297"/>
            <a:ext cx="10424160" cy="1762560"/>
          </a:xfrm>
        </p:spPr>
        <p:txBody>
          <a:bodyPr anchor="b"/>
          <a:lstStyle>
            <a:lvl1pPr algn="r">
              <a:defRPr sz="48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1214" y="5732857"/>
            <a:ext cx="10424161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86993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69694" y="3200400"/>
            <a:ext cx="5852160" cy="3749041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4734" y="3200400"/>
            <a:ext cx="5852160" cy="3749040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8250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5137" y="3190240"/>
            <a:ext cx="5506717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69694" y="3891915"/>
            <a:ext cx="5852160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731760" y="3200400"/>
            <a:ext cx="552513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4735" y="3891915"/>
            <a:ext cx="5852161" cy="3057524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4022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1801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9094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4258945" cy="1645920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575" y="731521"/>
            <a:ext cx="7132321" cy="6217920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4258945" cy="2194560"/>
          </a:xfrm>
        </p:spPr>
        <p:txBody>
          <a:bodyPr>
            <a:normAutofit/>
          </a:bodyPr>
          <a:lstStyle>
            <a:lvl1pPr marL="0" indent="0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7368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9694" y="1920240"/>
            <a:ext cx="6400801" cy="1645920"/>
          </a:xfrm>
        </p:spPr>
        <p:txBody>
          <a:bodyPr anchor="b">
            <a:normAutofit/>
          </a:bodyPr>
          <a:lstStyle>
            <a:lvl1pPr algn="l">
              <a:defRPr sz="336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20480" y="-21946"/>
            <a:ext cx="3931919" cy="8284464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69694" y="3566160"/>
            <a:ext cx="6400801" cy="2194560"/>
          </a:xfrm>
        </p:spPr>
        <p:txBody>
          <a:bodyPr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79054" y="7059931"/>
            <a:ext cx="1097280" cy="438150"/>
          </a:xfrm>
        </p:spPr>
        <p:txBody>
          <a:bodyPr/>
          <a:lstStyle/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69694" y="7059931"/>
            <a:ext cx="6126480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2891135" y="7059931"/>
            <a:ext cx="387080" cy="438150"/>
          </a:xfrm>
        </p:spPr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9733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69695" y="731520"/>
            <a:ext cx="11887198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9695" y="3200400"/>
            <a:ext cx="11887198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05134" y="7059931"/>
            <a:ext cx="19202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764DE79-268F-4C1A-8933-263129D2AF90}" type="datetimeFigureOut">
              <a:rPr lang="en-US" smtClean="0"/>
              <a:t>12/24/2024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9694" y="7059931"/>
            <a:ext cx="90525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5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962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  <p:sldLayoutId id="2147483985" r:id="rId17"/>
    <p:sldLayoutId id="2147483986" r:id="rId18"/>
    <p:sldLayoutId id="2147483987" r:id="rId19"/>
    <p:sldLayoutId id="2147483988" r:id="rId20"/>
    <p:sldLayoutId id="2147483989" r:id="rId21"/>
    <p:sldLayoutId id="2147483990" r:id="rId22"/>
    <p:sldLayoutId id="2147483991" r:id="rId23"/>
    <p:sldLayoutId id="2147483992" r:id="rId24"/>
    <p:sldLayoutId id="2147483993" r:id="rId25"/>
    <p:sldLayoutId id="2147483994" r:id="rId26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384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2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92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68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1"/>
        </a:buClr>
        <a:buSzPct val="100000"/>
        <a:buFont typeface="Arial"/>
        <a:buChar char="•"/>
        <a:defRPr sz="14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Беспилотные технологии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756440" y="662368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Выполнили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 </a:t>
            </a: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Подлужнов Н.</a:t>
            </a:r>
            <a:endParaRPr lang="en-US" sz="1750" kern="0" spc="-18" dirty="0">
              <a:solidFill>
                <a:srgbClr val="E5E0DF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850"/>
              </a:lnSpc>
              <a:buNone/>
            </a:pPr>
            <a:r>
              <a:rPr lang="ru-RU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Лобосов</a:t>
            </a: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Н.</a:t>
            </a:r>
            <a:b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</a:b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756440" y="5648563"/>
            <a:ext cx="125194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74342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История и Классификация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Происхождение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Первый беспилотный летательный аппарат с мотором был создан в 1898 году Николой Теслой. Он разработал дистанционно управляемый летательный аппарат с электрическим приводом, который заложил основу для создания современных беспилотных летательных аппаратов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Классификация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03395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ru-RU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Беспилотные летательные аппараты (БПЛА) классифицируются по размеру, назначению и способу управления. От миниатюрных дронов до крупных беспилотных самолетов - каждый аппарат имеет свою нишу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kern="0" spc="-125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Технологии Нового Поколения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3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GPS/GLONASS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3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Точное позиционирование и навигация с помощью спутниковых систем GPS и GLONASS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5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587" y="3141226"/>
            <a:ext cx="3478292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Искусственный Интеллект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7587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Автономные системы с использованием машинного обучения для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принятия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решений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3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3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Датчики и Камеры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93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LiDAR, тепловизоры, мультиспектральные камеры - расширенный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спектр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восприяти</a:t>
            </a:r>
            <a:r>
              <a:rPr lang="ru-RU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я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75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7587" y="5998488"/>
            <a:ext cx="2722126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kern="0" spc="-6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Связь и Управление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7587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Современные радиоканалы и мобильные сети для надежного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управления</a:t>
            </a:r>
            <a:r>
              <a:rPr lang="en-US" sz="1650" kern="0" spc="-1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650" kern="0" spc="-17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дронами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7469" y="848536"/>
            <a:ext cx="8848974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Беспилотники: Трансформация Промышленности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35092" y="3054871"/>
            <a:ext cx="3715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Промышленное Применение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635092" y="3636015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Беспилотники оптимизируют осмотр трубопроводов, линий электропередач, обеспечивая безопасность и точность. Они также применяются в горнодобывающей и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строительной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отраслях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35092" y="58778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Преимущества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635092" y="64589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Экономия времени и ресурсов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35092" y="69011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Увеличение безопасности персонала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635092" y="734339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Сбор данных высокой точности</a:t>
            </a:r>
            <a:endParaRPr lang="en-US" sz="1750" dirty="0"/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4A083EE6-2FF7-2A4A-FDB2-FA010B3515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4" r="42395"/>
          <a:stretch/>
        </p:blipFill>
        <p:spPr bwMode="auto">
          <a:xfrm>
            <a:off x="9484066" y="-56465"/>
            <a:ext cx="5146334" cy="828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10119"/>
            <a:ext cx="100201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Беспилотники: Революция в Жизни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Доставка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576292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Беспилотные доставки товаров - новая реальность, предлагающая скорость, удобство и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экологичность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Аэрофотосъемка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57629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Высококачественные снимки для картографирования, создания 3D-моделей,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мониторинга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объектов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9060"/>
            <a:ext cx="4196358" cy="2395657"/>
          </a:xfrm>
          <a:prstGeom prst="roundRect">
            <a:avLst>
              <a:gd name="adj" fmla="val 1420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Мониторинг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576292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сельскохозяйственных угодий, контроль лесов, изучение изменений в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окружающей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среде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526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Беспилотники в Военных Целях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365200" y="34655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7" name="Text 4"/>
          <p:cNvSpPr/>
          <p:nvPr/>
        </p:nvSpPr>
        <p:spPr>
          <a:xfrm>
            <a:off x="6523315" y="3550563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4372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Разведка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927634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Сбор информации о противнике, наблюдение за территорией,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обстановки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36520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6523315" y="5447228"/>
            <a:ext cx="19395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Ударные</a:t>
            </a: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 </a:t>
            </a:r>
            <a:r>
              <a:rPr lang="ru-RU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ф</a:t>
            </a:r>
            <a:r>
              <a:rPr lang="en-US" sz="2200" kern="0" spc="-67" dirty="0" err="1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ункции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824299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Точные удары по целям, снижение риска для жизни солдат, управление в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боевых</a:t>
            </a: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</a:t>
            </a:r>
            <a:r>
              <a:rPr lang="en-US" sz="1750" kern="0" spc="-18" dirty="0" err="1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условиях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09823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Вызовы и Проблемы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229571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5" name="Text 2"/>
          <p:cNvSpPr/>
          <p:nvPr/>
        </p:nvSpPr>
        <p:spPr>
          <a:xfrm>
            <a:off x="6903839" y="2229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Регулирование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03839" y="2719990"/>
            <a:ext cx="7409166" cy="9235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89" y="4066106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8" name="Text 5"/>
          <p:cNvSpPr/>
          <p:nvPr/>
        </p:nvSpPr>
        <p:spPr>
          <a:xfrm>
            <a:off x="6903839" y="40534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Безопасность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80189" y="4655712"/>
            <a:ext cx="7738092" cy="10935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915025"/>
            <a:ext cx="396835" cy="396835"/>
          </a:xfrm>
          <a:prstGeom prst="roundRect">
            <a:avLst>
              <a:gd name="adj" fmla="val 8574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6903839" y="59150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ru-RU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Этические вопросы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903839" y="6405443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C8A8FE-E3EF-CA20-184D-9E5092585233}"/>
              </a:ext>
            </a:extLst>
          </p:cNvPr>
          <p:cNvSpPr txBox="1"/>
          <p:nvPr/>
        </p:nvSpPr>
        <p:spPr>
          <a:xfrm>
            <a:off x="6903838" y="4655712"/>
            <a:ext cx="7590535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Угроза взлома систем управления, отказ оборудования, необходимость повышения уровня кибербезопасности</a:t>
            </a:r>
            <a:endParaRPr lang="en-US" sz="18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3C2C0B-3E63-F17B-E155-83DDF9FC196C}"/>
              </a:ext>
            </a:extLst>
          </p:cNvPr>
          <p:cNvSpPr txBox="1"/>
          <p:nvPr/>
        </p:nvSpPr>
        <p:spPr>
          <a:xfrm>
            <a:off x="6903837" y="2749621"/>
            <a:ext cx="7590535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Необходимость создания четких правил использования беспилотников, регулирование их безопасности и ответственности</a:t>
            </a:r>
            <a:endParaRPr lang="en-US" sz="1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0058BC5-16E7-FDBF-AA72-3F724CDE6C5D}"/>
              </a:ext>
            </a:extLst>
          </p:cNvPr>
          <p:cNvSpPr txBox="1"/>
          <p:nvPr/>
        </p:nvSpPr>
        <p:spPr>
          <a:xfrm>
            <a:off x="6903837" y="6561803"/>
            <a:ext cx="7315200" cy="799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2850"/>
              </a:lnSpc>
              <a:buNone/>
            </a:pPr>
            <a:r>
              <a:rPr lang="ru-RU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в военных целях, защита личной информации, конфиденциальность данных</a:t>
            </a:r>
            <a:endParaRPr lang="en-US" sz="1800" dirty="0"/>
          </a:p>
        </p:txBody>
      </p:sp>
      <p:pic>
        <p:nvPicPr>
          <p:cNvPr id="3076" name="Picture 4" descr="Picture background">
            <a:extLst>
              <a:ext uri="{FF2B5EF4-FFF2-40B4-BE49-F238E27FC236}">
                <a16:creationId xmlns:a16="http://schemas.microsoft.com/office/drawing/2014/main" id="{DF068800-FB7F-8586-9A56-8944CCFF35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31" t="-46" r="19100" b="46"/>
          <a:stretch/>
        </p:blipFill>
        <p:spPr bwMode="auto">
          <a:xfrm>
            <a:off x="0" y="0"/>
            <a:ext cx="520679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840402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В будущее с Беспилотниками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73592" y="2585680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311742"/>
            <a:ext cx="19385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Умные Города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3592" y="3787378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5040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Экология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077891"/>
            <a:ext cx="44698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3592" y="5151001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702266" y="4874648"/>
            <a:ext cx="3392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Мультидронные Системы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6702266" y="5441513"/>
            <a:ext cx="46349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595959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973473" y="6514624"/>
            <a:ext cx="16156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509272" y="6314718"/>
            <a:ext cx="32308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Квантовые Технологии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7509269" y="6805136"/>
            <a:ext cx="5632397" cy="865243"/>
          </a:xfrm>
          <a:prstGeom prst="rect">
            <a:avLst/>
          </a:prstGeom>
          <a:noFill/>
          <a:ln/>
        </p:spPr>
        <p:txBody>
          <a:bodyPr wrap="none" lIns="0" tIns="0" rIns="0" bIns="0" numCol="1" rtlCol="0" anchor="t"/>
          <a:lstStyle/>
          <a:p>
            <a:pPr>
              <a:lnSpc>
                <a:spcPts val="2850"/>
              </a:lnSpc>
            </a:pPr>
            <a:endParaRPr lang="ru-RU" sz="1600" b="0" i="0" dirty="0">
              <a:solidFill>
                <a:srgbClr val="ECECEC"/>
              </a:solidFill>
              <a:effectLst/>
              <a:latin typeface="Segoe UI Variable Text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47295E1-54E9-19BA-D649-D9529B0B86A8}"/>
              </a:ext>
            </a:extLst>
          </p:cNvPr>
          <p:cNvSpPr txBox="1"/>
          <p:nvPr/>
        </p:nvSpPr>
        <p:spPr>
          <a:xfrm>
            <a:off x="7509272" y="6755093"/>
            <a:ext cx="7315200" cy="7954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Квантовая связь гарантирует высокую защиту данных при управлении беспилотниками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5C3897-E597-58F4-369F-3A25B8E788F8}"/>
              </a:ext>
            </a:extLst>
          </p:cNvPr>
          <p:cNvSpPr txBox="1"/>
          <p:nvPr/>
        </p:nvSpPr>
        <p:spPr>
          <a:xfrm>
            <a:off x="6658385" y="5203938"/>
            <a:ext cx="7413440" cy="795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Координация групп дронов ускоряет выполнение сложных задач, таких как поиск и спасение</a:t>
            </a:r>
            <a:endParaRPr lang="en-US" sz="2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F63BF07-319B-70F8-3C8E-0D947B513681}"/>
              </a:ext>
            </a:extLst>
          </p:cNvPr>
          <p:cNvSpPr txBox="1"/>
          <p:nvPr/>
        </p:nvSpPr>
        <p:spPr>
          <a:xfrm>
            <a:off x="5958715" y="3863236"/>
            <a:ext cx="7413440" cy="795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850"/>
              </a:lnSpc>
              <a:buNone/>
            </a:pPr>
            <a:r>
              <a:rPr lang="ru-RU" sz="1800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Использование дронов снижает углеродный след и способствует переходу на экологичные технологии</a:t>
            </a:r>
            <a:endParaRPr lang="en-US" sz="2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94439A-0109-523C-CE11-9D8AE719F95B}"/>
              </a:ext>
            </a:extLst>
          </p:cNvPr>
          <p:cNvSpPr txBox="1"/>
          <p:nvPr/>
        </p:nvSpPr>
        <p:spPr>
          <a:xfrm>
            <a:off x="5225683" y="2642413"/>
            <a:ext cx="74134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0" i="0" dirty="0">
                <a:solidFill>
                  <a:srgbClr val="ECECEC"/>
                </a:solidFill>
                <a:effectLst/>
                <a:latin typeface="Segoe UI Variable Text" pitchFamily="2" charset="0"/>
              </a:rPr>
              <a:t>Беспилотники обеспечивают мониторинг транспорта и городских систем для повышения эффективности</a:t>
            </a:r>
            <a:endParaRPr lang="ru-RU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807482"/>
            <a:ext cx="4148504" cy="1575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21738" y="4474845"/>
            <a:ext cx="5795936" cy="7324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Беспилотники меняют мир, трансформируют экономику и общество. Важно развивать технологии, учитывая этические и безопасные аспекты. Пусть беспилотные технологии служат нам во благо!</a:t>
            </a:r>
            <a:endParaRPr lang="en-US" sz="1750" dirty="0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C3119F71-C4AD-A65F-2E4D-7635192292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7" r="30684"/>
          <a:stretch/>
        </p:blipFill>
        <p:spPr bwMode="auto">
          <a:xfrm>
            <a:off x="6378129" y="0"/>
            <a:ext cx="8252271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9ED61C-E2A4-8DCF-DA97-D86C6CB19BE9}"/>
              </a:ext>
            </a:extLst>
          </p:cNvPr>
          <p:cNvSpPr txBox="1"/>
          <p:nvPr/>
        </p:nvSpPr>
        <p:spPr>
          <a:xfrm>
            <a:off x="1239503" y="2499080"/>
            <a:ext cx="4360405" cy="767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5550"/>
              </a:lnSpc>
            </a:pPr>
            <a:r>
              <a:rPr lang="ru-RU" sz="4400" kern="0" spc="-134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Заключение</a:t>
            </a:r>
            <a:endParaRPr lang="en-US" sz="44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Сетка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TM03457485[[fn=Сетка]]</Template>
  <TotalTime>67</TotalTime>
  <Words>386</Words>
  <Application>Microsoft Office PowerPoint</Application>
  <PresentationFormat>Произвольный</PresentationFormat>
  <Paragraphs>69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Century Gothic</vt:lpstr>
      <vt:lpstr>Segoe UI Variable Text</vt:lpstr>
      <vt:lpstr>Roboto</vt:lpstr>
      <vt:lpstr>Aptos</vt:lpstr>
      <vt:lpstr>Roboto Mono Medium</vt:lpstr>
      <vt:lpstr>Arial</vt:lpstr>
      <vt:lpstr>Сетка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Никита Подлужнов</cp:lastModifiedBy>
  <cp:revision>7</cp:revision>
  <dcterms:created xsi:type="dcterms:W3CDTF">2024-12-09T17:30:21Z</dcterms:created>
  <dcterms:modified xsi:type="dcterms:W3CDTF">2024-12-24T10:58:02Z</dcterms:modified>
</cp:coreProperties>
</file>